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3">
  <p:sldMasterIdLst>
    <p:sldMasterId id="2147483662" r:id="rId1"/>
  </p:sldMasterIdLst>
  <p:notesMasterIdLst>
    <p:notesMasterId r:id="rId16"/>
  </p:notesMasterIdLst>
  <p:sldIdLst>
    <p:sldId id="256" r:id="rId2"/>
    <p:sldId id="306" r:id="rId3"/>
    <p:sldId id="258" r:id="rId4"/>
    <p:sldId id="295" r:id="rId5"/>
    <p:sldId id="296" r:id="rId6"/>
    <p:sldId id="297" r:id="rId7"/>
    <p:sldId id="298" r:id="rId8"/>
    <p:sldId id="299" r:id="rId9"/>
    <p:sldId id="300" r:id="rId10"/>
    <p:sldId id="301" r:id="rId11"/>
    <p:sldId id="302" r:id="rId12"/>
    <p:sldId id="303" r:id="rId13"/>
    <p:sldId id="304" r:id="rId14"/>
    <p:sldId id="305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0"/>
    <p:restoredTop sz="92179" autoAdjust="0"/>
  </p:normalViewPr>
  <p:slideViewPr>
    <p:cSldViewPr>
      <p:cViewPr varScale="1">
        <p:scale>
          <a:sx n="109" d="100"/>
          <a:sy n="109" d="100"/>
        </p:scale>
        <p:origin x="-103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422B10-FE80-4935-B9C9-55F2DE02CE53}" type="datetimeFigureOut">
              <a:rPr lang="en-US" smtClean="0"/>
              <a:t>1/6/2017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974C31-EB4A-4B21-8134-CB5741A1DC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1433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3008313" cy="72831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838200"/>
            <a:ext cx="5111750" cy="52879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76400"/>
            <a:ext cx="3008313" cy="44497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" y="6356350"/>
            <a:ext cx="75438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Venkataraman &amp; Pinto, Operations Management, 1e. SAGE, 2018.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761999"/>
            <a:ext cx="5486400" cy="39655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81000" y="6356350"/>
            <a:ext cx="76200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Venkataraman &amp; Pinto, Operations Management, 1e. SAGE, 2018.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7010400" cy="365125"/>
          </a:xfrm>
        </p:spPr>
        <p:txBody>
          <a:bodyPr/>
          <a:lstStyle/>
          <a:p>
            <a:r>
              <a:rPr lang="en-US" smtClean="0"/>
              <a:t>Venkataraman &amp; Pinto, Operations Management, 1e. SAGE, 2018.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7010400" cy="365125"/>
          </a:xfrm>
        </p:spPr>
        <p:txBody>
          <a:bodyPr/>
          <a:lstStyle/>
          <a:p>
            <a:r>
              <a:rPr lang="en-US" smtClean="0"/>
              <a:t>Venkataraman &amp; Pinto, Operations Management, 1e. SAGE, 2018.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304800"/>
            <a:ext cx="76962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676400"/>
            <a:ext cx="7696200" cy="44497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609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7010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Venkataraman &amp; Pinto, Operations Management, 1e. SAGE, 2018.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02901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-228600"/>
            <a:ext cx="9144000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144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22313" y="6356350"/>
            <a:ext cx="7278687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Venkataraman &amp; Pinto, Operations Management, 1e. SAGE, 2018.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81400"/>
            <a:ext cx="9144000" cy="33195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4038600" cy="3992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133600"/>
            <a:ext cx="4038600" cy="3992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" y="6356350"/>
            <a:ext cx="75438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Venkataraman &amp; Pinto, Operations Management, 1e. SAGE, 2018.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27238"/>
            <a:ext cx="4040188" cy="5635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590799"/>
            <a:ext cx="4040188" cy="35353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027238"/>
            <a:ext cx="4041775" cy="5635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90799"/>
            <a:ext cx="4041775" cy="35353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" y="6356350"/>
            <a:ext cx="75438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Venkataraman &amp; Pinto, Operations Management, 1e. SAGE, 2018.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" y="6356350"/>
            <a:ext cx="75438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Venkataraman &amp; Pinto, Operations Management, 1e. SAGE, 2018.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" y="6356350"/>
            <a:ext cx="75438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Venkataraman &amp; Pinto, Operations Management, 1e. SAGE, 2018.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9600" y="6356350"/>
            <a:ext cx="7391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Venkataraman &amp; Pinto, Operations Management, 1e. SAGE, 2018.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367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33600"/>
            <a:ext cx="8229600" cy="3992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356350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609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356350"/>
            <a:ext cx="7543800" cy="365125"/>
          </a:xfrm>
          <a:prstGeom prst="rect">
            <a:avLst/>
          </a:prstGeom>
        </p:spPr>
        <p:txBody>
          <a:bodyPr/>
          <a:lstStyle>
            <a:lvl1pPr>
              <a:defRPr lang="en-US" sz="1100" kern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Venkataraman &amp; Pinto, Operations Management, 1e. SAGE, 2018.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6096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49" r:id="rId12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5008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990600" y="228600"/>
            <a:ext cx="7696200" cy="1143000"/>
          </a:xfrm>
        </p:spPr>
        <p:txBody>
          <a:bodyPr>
            <a:noAutofit/>
          </a:bodyPr>
          <a:lstStyle/>
          <a:p>
            <a:r>
              <a:rPr lang="en-US" sz="2400" dirty="0"/>
              <a:t>Benefits of ERP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990600" y="1295400"/>
            <a:ext cx="7696200" cy="4953000"/>
          </a:xfrm>
        </p:spPr>
        <p:txBody>
          <a:bodyPr>
            <a:noAutofit/>
          </a:bodyPr>
          <a:lstStyle/>
          <a:p>
            <a:pPr lvl="0"/>
            <a:r>
              <a:rPr lang="en-US" sz="2400" dirty="0" smtClean="0"/>
              <a:t>Significant </a:t>
            </a:r>
            <a:r>
              <a:rPr lang="en-US" sz="2400" dirty="0"/>
              <a:t>reductions in operating, administrative, and inventory </a:t>
            </a:r>
            <a:r>
              <a:rPr lang="en-US" sz="2400" dirty="0" smtClean="0"/>
              <a:t>costs.</a:t>
            </a:r>
            <a:endParaRPr lang="en-US" sz="2400" dirty="0"/>
          </a:p>
          <a:p>
            <a:pPr lvl="0"/>
            <a:r>
              <a:rPr lang="en-US" sz="2400" dirty="0" smtClean="0"/>
              <a:t>Improvements </a:t>
            </a:r>
            <a:r>
              <a:rPr lang="en-US" sz="2400" dirty="0"/>
              <a:t>in communication, productivity, and efficiency from integration and information sharing among various </a:t>
            </a:r>
            <a:r>
              <a:rPr lang="en-US" sz="2400" dirty="0" smtClean="0"/>
              <a:t>departments.</a:t>
            </a:r>
            <a:endParaRPr lang="en-US" sz="2400" dirty="0"/>
          </a:p>
          <a:p>
            <a:pPr lvl="0"/>
            <a:r>
              <a:rPr lang="en-US" sz="2400" dirty="0" smtClean="0"/>
              <a:t>Elimination </a:t>
            </a:r>
            <a:r>
              <a:rPr lang="en-US" sz="2400" dirty="0"/>
              <a:t>of the problem of coordinating and synchronizing changes between many </a:t>
            </a:r>
            <a:r>
              <a:rPr lang="en-US" sz="2400" dirty="0" smtClean="0"/>
              <a:t>systems.</a:t>
            </a:r>
            <a:endParaRPr lang="en-US" sz="2400" dirty="0"/>
          </a:p>
          <a:p>
            <a:pPr lvl="0"/>
            <a:r>
              <a:rPr lang="en-US" sz="2400" dirty="0" smtClean="0"/>
              <a:t>Provision </a:t>
            </a:r>
            <a:r>
              <a:rPr lang="en-US" sz="2400" dirty="0"/>
              <a:t>of a real-time, enterprise-wide view of the business for faster and more effective </a:t>
            </a:r>
            <a:r>
              <a:rPr lang="en-US" sz="2400" dirty="0" smtClean="0"/>
              <a:t>decision-making.</a:t>
            </a:r>
            <a:endParaRPr lang="en-US" sz="2400" dirty="0"/>
          </a:p>
          <a:p>
            <a:pPr lvl="0"/>
            <a:r>
              <a:rPr lang="en-US" sz="2400" dirty="0" smtClean="0"/>
              <a:t>Reductions </a:t>
            </a:r>
            <a:r>
              <a:rPr lang="en-US" sz="2400" dirty="0"/>
              <a:t>in production and delivery lead </a:t>
            </a:r>
            <a:r>
              <a:rPr lang="en-US" sz="2400" dirty="0" smtClean="0"/>
              <a:t>times.</a:t>
            </a:r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Venkataraman &amp; Pinto, Operations Management, 1e. SAGE, 2018.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5755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990600" y="228600"/>
            <a:ext cx="7696200" cy="1143000"/>
          </a:xfrm>
        </p:spPr>
        <p:txBody>
          <a:bodyPr>
            <a:noAutofit/>
          </a:bodyPr>
          <a:lstStyle/>
          <a:p>
            <a:r>
              <a:rPr lang="en-US" sz="2400" dirty="0"/>
              <a:t>ERP for Service Industries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990600" y="1295400"/>
            <a:ext cx="7696200" cy="4953000"/>
          </a:xfrm>
        </p:spPr>
        <p:txBody>
          <a:bodyPr>
            <a:noAutofit/>
          </a:bodyPr>
          <a:lstStyle/>
          <a:p>
            <a:pPr lvl="0"/>
            <a:r>
              <a:rPr lang="en-US" sz="2400" dirty="0" smtClean="0"/>
              <a:t>Using </a:t>
            </a:r>
            <a:r>
              <a:rPr lang="en-US" sz="2400" dirty="0"/>
              <a:t>ERP systems for a service business can be very complex because service businesses have unique needs, challenges, and </a:t>
            </a:r>
            <a:r>
              <a:rPr lang="en-US" sz="2400" dirty="0" smtClean="0"/>
              <a:t>requirements.</a:t>
            </a:r>
          </a:p>
          <a:p>
            <a:pPr lvl="0"/>
            <a:r>
              <a:rPr lang="en-US" sz="2400" dirty="0" smtClean="0"/>
              <a:t>Service </a:t>
            </a:r>
            <a:r>
              <a:rPr lang="en-US" sz="2400" dirty="0"/>
              <a:t>ERP systems typically include modules that provide back-office support, customer relationship management, time management, expense management, resource management, and project </a:t>
            </a:r>
            <a:r>
              <a:rPr lang="en-US" sz="2400" dirty="0" smtClean="0"/>
              <a:t>management.</a:t>
            </a:r>
            <a:endParaRPr lang="en-US" sz="2400" dirty="0"/>
          </a:p>
          <a:p>
            <a:pPr lvl="0"/>
            <a:r>
              <a:rPr lang="en-US" sz="2400" dirty="0" smtClean="0"/>
              <a:t>Depending </a:t>
            </a:r>
            <a:r>
              <a:rPr lang="en-US" sz="2400" dirty="0"/>
              <a:t>on the service offered, other additional industry-specific functions may be included in the ERP </a:t>
            </a:r>
            <a:r>
              <a:rPr lang="en-US" sz="2400" dirty="0" smtClean="0"/>
              <a:t>system.</a:t>
            </a:r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Venkataraman &amp; Pinto, Operations Management, 1e. SAGE, 2018.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6089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990600" y="228600"/>
            <a:ext cx="7696200" cy="1143000"/>
          </a:xfrm>
        </p:spPr>
        <p:txBody>
          <a:bodyPr>
            <a:noAutofit/>
          </a:bodyPr>
          <a:lstStyle/>
          <a:p>
            <a:r>
              <a:rPr lang="en-US" sz="2400" dirty="0"/>
              <a:t>Impact of MRP, MRP II, and ERP on Supply Chains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990600" y="1295400"/>
            <a:ext cx="7696200" cy="4953000"/>
          </a:xfrm>
        </p:spPr>
        <p:txBody>
          <a:bodyPr>
            <a:noAutofit/>
          </a:bodyPr>
          <a:lstStyle/>
          <a:p>
            <a:pPr lvl="0"/>
            <a:r>
              <a:rPr lang="en-US" sz="2400" dirty="0" smtClean="0"/>
              <a:t>Improved </a:t>
            </a:r>
            <a:r>
              <a:rPr lang="en-US" sz="2400" dirty="0"/>
              <a:t>on-time </a:t>
            </a:r>
            <a:r>
              <a:rPr lang="en-US" sz="2400" dirty="0" smtClean="0"/>
              <a:t>delivery.</a:t>
            </a:r>
          </a:p>
          <a:p>
            <a:pPr lvl="0"/>
            <a:r>
              <a:rPr lang="en-US" sz="2400" dirty="0" smtClean="0"/>
              <a:t>Improved </a:t>
            </a:r>
            <a:r>
              <a:rPr lang="en-US" sz="2400" dirty="0"/>
              <a:t>quality </a:t>
            </a:r>
            <a:r>
              <a:rPr lang="en-US" sz="2400" dirty="0" smtClean="0"/>
              <a:t>performance.</a:t>
            </a:r>
            <a:endParaRPr lang="en-US" sz="2400" dirty="0"/>
          </a:p>
          <a:p>
            <a:pPr lvl="0"/>
            <a:r>
              <a:rPr lang="en-US" sz="2400" dirty="0" smtClean="0"/>
              <a:t>Improved </a:t>
            </a:r>
            <a:r>
              <a:rPr lang="en-US" sz="2400" dirty="0"/>
              <a:t>supplier </a:t>
            </a:r>
            <a:r>
              <a:rPr lang="en-US" sz="2400" dirty="0" smtClean="0"/>
              <a:t>relations.</a:t>
            </a:r>
            <a:endParaRPr lang="en-US" sz="2400" dirty="0"/>
          </a:p>
          <a:p>
            <a:pPr lvl="0"/>
            <a:r>
              <a:rPr lang="en-US" sz="2400" dirty="0" smtClean="0"/>
              <a:t>Improved </a:t>
            </a:r>
            <a:r>
              <a:rPr lang="en-US" sz="2400" dirty="0"/>
              <a:t>availability of sufficient supplier </a:t>
            </a:r>
            <a:r>
              <a:rPr lang="en-US" sz="2400" dirty="0" smtClean="0"/>
              <a:t>capacity.</a:t>
            </a:r>
          </a:p>
          <a:p>
            <a:pPr lvl="0"/>
            <a:r>
              <a:rPr lang="en-US" sz="2400" dirty="0" smtClean="0"/>
              <a:t>Improved </a:t>
            </a:r>
            <a:r>
              <a:rPr lang="en-US" sz="2400" dirty="0"/>
              <a:t>accuracy of capacity </a:t>
            </a:r>
            <a:r>
              <a:rPr lang="en-US" sz="2400" dirty="0" smtClean="0"/>
              <a:t>plans.</a:t>
            </a:r>
          </a:p>
          <a:p>
            <a:pPr lvl="0"/>
            <a:r>
              <a:rPr lang="en-US" sz="2400" dirty="0" smtClean="0"/>
              <a:t>Paperwork reduction.</a:t>
            </a:r>
            <a:endParaRPr lang="en-US" sz="2400" dirty="0"/>
          </a:p>
          <a:p>
            <a:pPr lvl="0"/>
            <a:r>
              <a:rPr lang="en-US" sz="2400" dirty="0" smtClean="0"/>
              <a:t>ERP </a:t>
            </a:r>
            <a:r>
              <a:rPr lang="en-US" sz="2400" dirty="0"/>
              <a:t>solutions with their customizable Web services, enable companies to quickly connect with suppliers, logistics providers, and customers, and share most of the critical data in </a:t>
            </a:r>
            <a:r>
              <a:rPr lang="en-US" sz="2400" dirty="0" smtClean="0"/>
              <a:t>real-time.</a:t>
            </a:r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Venkataraman &amp; Pinto, Operations Management, 1e. SAGE, 2018.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7554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066800" y="76200"/>
            <a:ext cx="7696200" cy="537754"/>
          </a:xfrm>
        </p:spPr>
        <p:txBody>
          <a:bodyPr>
            <a:noAutofit/>
          </a:bodyPr>
          <a:lstStyle/>
          <a:p>
            <a:r>
              <a:rPr lang="en-US" sz="1800" dirty="0"/>
              <a:t>Distribution Requirements Planning (DRP)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629400" y="1066800"/>
            <a:ext cx="2514600" cy="4800600"/>
          </a:xfrm>
        </p:spPr>
        <p:txBody>
          <a:bodyPr>
            <a:noAutofit/>
          </a:bodyPr>
          <a:lstStyle/>
          <a:p>
            <a:pPr lvl="0"/>
            <a:r>
              <a:rPr lang="en-US" sz="1400" dirty="0" smtClean="0"/>
              <a:t>DRP </a:t>
            </a:r>
            <a:r>
              <a:rPr lang="en-US" sz="1400" dirty="0"/>
              <a:t>is a powerful and widely used </a:t>
            </a:r>
            <a:r>
              <a:rPr lang="en-US" sz="1400" dirty="0" smtClean="0"/>
              <a:t>technique by </a:t>
            </a:r>
            <a:r>
              <a:rPr lang="en-US" sz="1400" dirty="0"/>
              <a:t>companies that are involved in all phases of a supply </a:t>
            </a:r>
            <a:r>
              <a:rPr lang="en-US" sz="1400" dirty="0" smtClean="0"/>
              <a:t>chain.</a:t>
            </a:r>
          </a:p>
          <a:p>
            <a:pPr lvl="0"/>
            <a:r>
              <a:rPr lang="en-US" sz="1400" dirty="0" smtClean="0"/>
              <a:t>DRP </a:t>
            </a:r>
            <a:r>
              <a:rPr lang="en-US" sz="1400" dirty="0"/>
              <a:t>generates a time-phased inventory-replenishment plan to manage and minimize inventories in the supply </a:t>
            </a:r>
            <a:r>
              <a:rPr lang="en-US" sz="1400" dirty="0" smtClean="0"/>
              <a:t>chain.</a:t>
            </a:r>
          </a:p>
          <a:p>
            <a:pPr lvl="0"/>
            <a:r>
              <a:rPr lang="en-US" sz="1400" dirty="0" smtClean="0"/>
              <a:t>The </a:t>
            </a:r>
            <a:r>
              <a:rPr lang="en-US" sz="1400" dirty="0"/>
              <a:t>underlying idea behind a DRP system is that by generating accurate forecasts of demand, time-phased delivery schedules can be </a:t>
            </a:r>
            <a:r>
              <a:rPr lang="en-US" sz="1400" dirty="0" smtClean="0"/>
              <a:t>developed</a:t>
            </a:r>
            <a:r>
              <a:rPr lang="en-US" sz="1400" dirty="0" smtClean="0"/>
              <a:t>.</a:t>
            </a:r>
            <a:endParaRPr lang="en-US" sz="1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69383" y="6689725"/>
            <a:ext cx="457200" cy="16827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9600" y="6629400"/>
            <a:ext cx="7010400" cy="226423"/>
          </a:xfrm>
        </p:spPr>
        <p:txBody>
          <a:bodyPr/>
          <a:lstStyle/>
          <a:p>
            <a:r>
              <a:rPr lang="en-US" dirty="0" err="1" smtClean="0"/>
              <a:t>Venkataraman</a:t>
            </a:r>
            <a:r>
              <a:rPr lang="en-US" dirty="0" smtClean="0"/>
              <a:t> &amp; Pinto, Operations Management, 1e. SAGE, 2018.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685800"/>
            <a:ext cx="6006406" cy="5789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2013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990600" y="228600"/>
            <a:ext cx="7696200" cy="1143000"/>
          </a:xfrm>
        </p:spPr>
        <p:txBody>
          <a:bodyPr>
            <a:noAutofit/>
          </a:bodyPr>
          <a:lstStyle/>
          <a:p>
            <a:r>
              <a:rPr lang="en-US" sz="2400" dirty="0"/>
              <a:t>Sustainability and ERP Systems 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990600" y="1295400"/>
            <a:ext cx="7696200" cy="4953000"/>
          </a:xfrm>
        </p:spPr>
        <p:txBody>
          <a:bodyPr>
            <a:noAutofit/>
          </a:bodyPr>
          <a:lstStyle/>
          <a:p>
            <a:pPr lvl="0"/>
            <a:r>
              <a:rPr lang="en-US" sz="2400" dirty="0" smtClean="0"/>
              <a:t>Decisions to embed sustainability in ERP:</a:t>
            </a:r>
          </a:p>
          <a:p>
            <a:pPr lvl="1"/>
            <a:r>
              <a:rPr lang="en-US" sz="2000" dirty="0" smtClean="0"/>
              <a:t>What </a:t>
            </a:r>
            <a:r>
              <a:rPr lang="en-US" sz="2000" dirty="0"/>
              <a:t>products to make? What are the true costs of a product when we consider the added expense of carbon “offsets</a:t>
            </a:r>
            <a:r>
              <a:rPr lang="en-US" sz="2000" dirty="0" smtClean="0"/>
              <a:t>”?</a:t>
            </a:r>
          </a:p>
          <a:p>
            <a:pPr lvl="1"/>
            <a:r>
              <a:rPr lang="en-US" sz="2000" dirty="0" smtClean="0"/>
              <a:t>When </a:t>
            </a:r>
            <a:r>
              <a:rPr lang="en-US" sz="2000" dirty="0"/>
              <a:t>should we schedule production? How can we optimize the production master schedule to take advantage of lower emissions, </a:t>
            </a:r>
            <a:r>
              <a:rPr lang="en-US" sz="2000" dirty="0" smtClean="0"/>
              <a:t>etc.?</a:t>
            </a:r>
          </a:p>
          <a:p>
            <a:pPr lvl="1"/>
            <a:r>
              <a:rPr lang="en-US" sz="2000" dirty="0" smtClean="0"/>
              <a:t>What </a:t>
            </a:r>
            <a:r>
              <a:rPr lang="en-US" sz="2000" dirty="0"/>
              <a:t>processes maximize both efficiency and sustainability? </a:t>
            </a:r>
            <a:endParaRPr lang="en-US" sz="2000" dirty="0" smtClean="0"/>
          </a:p>
          <a:p>
            <a:pPr lvl="1"/>
            <a:r>
              <a:rPr lang="en-US" sz="2000" dirty="0" smtClean="0"/>
              <a:t>Where </a:t>
            </a:r>
            <a:r>
              <a:rPr lang="en-US" sz="2000" dirty="0"/>
              <a:t>should we manufacture our products? Do some plants operate in areas that are powered by wind or </a:t>
            </a:r>
            <a:r>
              <a:rPr lang="en-US" sz="2000" dirty="0" smtClean="0"/>
              <a:t>solar </a:t>
            </a:r>
            <a:r>
              <a:rPr lang="en-US" sz="2000" dirty="0"/>
              <a:t>rather than gas-powered electricity</a:t>
            </a:r>
            <a:r>
              <a:rPr lang="en-US" sz="2000" dirty="0" smtClean="0"/>
              <a:t>?</a:t>
            </a:r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Venkataraman &amp; Pinto, Operations Management, 1e. SAGE, 2018.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6364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86800" y="6629400"/>
            <a:ext cx="457200" cy="263434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Sub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cap="none" dirty="0" smtClean="0"/>
              <a:t>Chapter 18 Supplement: </a:t>
            </a:r>
            <a:br>
              <a:rPr lang="en-US" cap="none" dirty="0" smtClean="0"/>
            </a:br>
            <a:r>
              <a:rPr lang="en-US" cap="none" dirty="0" smtClean="0"/>
              <a:t>Capacity Requirements Planning, </a:t>
            </a:r>
            <a:r>
              <a:rPr lang="en-US" cap="none" dirty="0" err="1" smtClean="0"/>
              <a:t>Mrp</a:t>
            </a:r>
            <a:r>
              <a:rPr lang="en-US" cap="none" dirty="0" smtClean="0"/>
              <a:t> Ii, </a:t>
            </a:r>
            <a:r>
              <a:rPr lang="en-US" cap="none" dirty="0" err="1" smtClean="0"/>
              <a:t>Erp</a:t>
            </a:r>
            <a:r>
              <a:rPr lang="en-US" cap="none" dirty="0" smtClean="0"/>
              <a:t>, and </a:t>
            </a:r>
            <a:r>
              <a:rPr lang="en-US" cap="none" dirty="0" err="1" smtClean="0"/>
              <a:t>Drp</a:t>
            </a:r>
            <a:endParaRPr lang="en-US" cap="none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6629400"/>
            <a:ext cx="7278687" cy="288925"/>
          </a:xfrm>
        </p:spPr>
        <p:txBody>
          <a:bodyPr/>
          <a:lstStyle/>
          <a:p>
            <a:r>
              <a:rPr lang="en-US" dirty="0" err="1" smtClean="0"/>
              <a:t>Venkataraman</a:t>
            </a:r>
            <a:r>
              <a:rPr lang="en-US" dirty="0" smtClean="0"/>
              <a:t> &amp; Pinto, Operations Management, 1e. SAGE, 2018.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67058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990600" y="228600"/>
            <a:ext cx="7696200" cy="1143000"/>
          </a:xfrm>
        </p:spPr>
        <p:txBody>
          <a:bodyPr>
            <a:noAutofit/>
          </a:bodyPr>
          <a:lstStyle/>
          <a:p>
            <a:r>
              <a:rPr lang="en-US" sz="2400" dirty="0" smtClean="0"/>
              <a:t>Learning Objectives</a:t>
            </a:r>
            <a:endParaRPr lang="en-US" sz="24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990600" y="1295400"/>
            <a:ext cx="7696200" cy="4953000"/>
          </a:xfrm>
        </p:spPr>
        <p:txBody>
          <a:bodyPr>
            <a:noAutofit/>
          </a:bodyPr>
          <a:lstStyle/>
          <a:p>
            <a:pPr lvl="0"/>
            <a:r>
              <a:rPr lang="en-US" sz="2400" dirty="0" smtClean="0"/>
              <a:t>Describe </a:t>
            </a:r>
            <a:r>
              <a:rPr lang="en-US" sz="2400" dirty="0"/>
              <a:t>the features of a CRP </a:t>
            </a:r>
            <a:r>
              <a:rPr lang="en-US" sz="2400" dirty="0" smtClean="0"/>
              <a:t>system.</a:t>
            </a:r>
            <a:endParaRPr lang="en-US" sz="2400" dirty="0"/>
          </a:p>
          <a:p>
            <a:pPr lvl="0"/>
            <a:r>
              <a:rPr lang="en-US" sz="2400" dirty="0" smtClean="0"/>
              <a:t>Identify </a:t>
            </a:r>
            <a:r>
              <a:rPr lang="en-US" sz="2400" dirty="0"/>
              <a:t>the features of an MRP II system and its </a:t>
            </a:r>
            <a:r>
              <a:rPr lang="en-US" sz="2400" dirty="0" smtClean="0"/>
              <a:t>benefits.</a:t>
            </a:r>
            <a:endParaRPr lang="en-US" sz="2400" dirty="0"/>
          </a:p>
          <a:p>
            <a:pPr lvl="0"/>
            <a:r>
              <a:rPr lang="en-US" sz="2400" dirty="0" smtClean="0"/>
              <a:t>Describe </a:t>
            </a:r>
            <a:r>
              <a:rPr lang="en-US" sz="2400" dirty="0"/>
              <a:t>an ERP system and its common modules, its </a:t>
            </a:r>
            <a:r>
              <a:rPr lang="en-US" sz="2400" dirty="0" smtClean="0"/>
              <a:t>benefits </a:t>
            </a:r>
            <a:r>
              <a:rPr lang="en-US" sz="2400" dirty="0"/>
              <a:t>and </a:t>
            </a:r>
            <a:r>
              <a:rPr lang="en-US" sz="2400" dirty="0" smtClean="0"/>
              <a:t>drawbacks.</a:t>
            </a:r>
            <a:endParaRPr lang="en-US" sz="2400" dirty="0"/>
          </a:p>
          <a:p>
            <a:pPr lvl="0"/>
            <a:r>
              <a:rPr lang="en-US" sz="2400" dirty="0" smtClean="0"/>
              <a:t>Identify </a:t>
            </a:r>
            <a:r>
              <a:rPr lang="en-US" sz="2400" dirty="0"/>
              <a:t>the effects of MRP, MRP II, and the ERP systems on supply </a:t>
            </a:r>
            <a:r>
              <a:rPr lang="en-US" sz="2400" dirty="0" smtClean="0"/>
              <a:t>chains.</a:t>
            </a:r>
            <a:endParaRPr lang="en-US" sz="2400" dirty="0"/>
          </a:p>
          <a:p>
            <a:pPr lvl="0"/>
            <a:r>
              <a:rPr lang="en-US" sz="2400" dirty="0" smtClean="0"/>
              <a:t>Describe </a:t>
            </a:r>
            <a:r>
              <a:rPr lang="en-US" sz="2400" dirty="0"/>
              <a:t>the features of a DRP </a:t>
            </a:r>
            <a:r>
              <a:rPr lang="en-US" sz="2400" dirty="0" smtClean="0"/>
              <a:t>system.</a:t>
            </a:r>
            <a:endParaRPr lang="en-US" sz="2400" dirty="0"/>
          </a:p>
          <a:p>
            <a:pPr lvl="0"/>
            <a:r>
              <a:rPr lang="en-US" sz="2400" dirty="0" smtClean="0"/>
              <a:t>Describe </a:t>
            </a:r>
            <a:r>
              <a:rPr lang="en-US" sz="2400" dirty="0"/>
              <a:t>how ERP systems can promote </a:t>
            </a:r>
            <a:r>
              <a:rPr lang="en-US" sz="2400" dirty="0" smtClean="0"/>
              <a:t>sustainability.</a:t>
            </a:r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Venkataraman</a:t>
            </a:r>
            <a:r>
              <a:rPr lang="en-US" dirty="0" smtClean="0"/>
              <a:t> &amp; Pinto, Operations Management, 1e. SAGE, 2018.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4421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066800" y="0"/>
            <a:ext cx="7696200" cy="685800"/>
          </a:xfrm>
        </p:spPr>
        <p:txBody>
          <a:bodyPr>
            <a:noAutofit/>
          </a:bodyPr>
          <a:lstStyle/>
          <a:p>
            <a:r>
              <a:rPr lang="en-US" sz="2000" dirty="0"/>
              <a:t>Capacity Requirements Planning (CRP)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990600" y="533400"/>
            <a:ext cx="7696200" cy="1524000"/>
          </a:xfrm>
        </p:spPr>
        <p:txBody>
          <a:bodyPr>
            <a:noAutofit/>
          </a:bodyPr>
          <a:lstStyle/>
          <a:p>
            <a:pPr lvl="0"/>
            <a:r>
              <a:rPr lang="en-US" sz="1400" dirty="0" smtClean="0"/>
              <a:t>Capacity </a:t>
            </a:r>
            <a:r>
              <a:rPr lang="en-US" sz="1400" dirty="0"/>
              <a:t>planning decisions begin with long-range capacity decisions, which may include designing the initial facility layout, followed by aggregate planning (resource planning) and rough-cut capacity planning (RCCP</a:t>
            </a:r>
            <a:r>
              <a:rPr lang="en-US" sz="1400" dirty="0" smtClean="0"/>
              <a:t>).</a:t>
            </a:r>
          </a:p>
          <a:p>
            <a:pPr lvl="0"/>
            <a:r>
              <a:rPr lang="en-US" sz="1400" dirty="0"/>
              <a:t>Capacity requirements planning (CRP) is the process of making a more detailed comparison of the available and required capacity by projecting resource requirements for labor, equipment, and other production </a:t>
            </a:r>
            <a:r>
              <a:rPr lang="en-US" sz="1400" dirty="0" smtClean="0"/>
              <a:t>needs</a:t>
            </a:r>
            <a:r>
              <a:rPr lang="en-US" sz="1400" dirty="0" smtClean="0"/>
              <a:t>.</a:t>
            </a:r>
            <a:endParaRPr lang="en-US" sz="14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69383" y="6629400"/>
            <a:ext cx="457200" cy="22860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9600" y="6553200"/>
            <a:ext cx="7010400" cy="289560"/>
          </a:xfrm>
        </p:spPr>
        <p:txBody>
          <a:bodyPr/>
          <a:lstStyle/>
          <a:p>
            <a:r>
              <a:rPr lang="en-US" dirty="0" err="1" smtClean="0"/>
              <a:t>Venkataraman</a:t>
            </a:r>
            <a:r>
              <a:rPr lang="en-US" dirty="0" smtClean="0"/>
              <a:t> &amp; Pinto, Operations Management, 1e. SAGE, 2018.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976845"/>
            <a:ext cx="6635932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6781800" y="5686067"/>
            <a:ext cx="20574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dirty="0"/>
              <a:t>SOURCE: Adapted from </a:t>
            </a:r>
            <a:r>
              <a:rPr lang="en-GB" sz="1100" dirty="0" err="1"/>
              <a:t>Bihun</a:t>
            </a:r>
            <a:r>
              <a:rPr lang="en-GB" sz="1100" dirty="0"/>
              <a:t> and </a:t>
            </a:r>
            <a:r>
              <a:rPr lang="en-GB" sz="1100" dirty="0" err="1"/>
              <a:t>Musolf</a:t>
            </a:r>
            <a:r>
              <a:rPr lang="en-GB" sz="1100" dirty="0"/>
              <a:t>, Capacity Management Certification Review Course, 1985.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3832777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066800" y="0"/>
            <a:ext cx="7696200" cy="685800"/>
          </a:xfrm>
        </p:spPr>
        <p:txBody>
          <a:bodyPr>
            <a:noAutofit/>
          </a:bodyPr>
          <a:lstStyle/>
          <a:p>
            <a:r>
              <a:rPr lang="en-US" sz="2000" dirty="0"/>
              <a:t>The Key Inputs to a CRP System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066800" y="685800"/>
            <a:ext cx="7696200" cy="1828800"/>
          </a:xfrm>
        </p:spPr>
        <p:txBody>
          <a:bodyPr>
            <a:noAutofit/>
          </a:bodyPr>
          <a:lstStyle/>
          <a:p>
            <a:pPr lvl="0"/>
            <a:r>
              <a:rPr lang="en-US" sz="1400" dirty="0" smtClean="0"/>
              <a:t>Planned </a:t>
            </a:r>
            <a:r>
              <a:rPr lang="en-US" sz="1400" dirty="0"/>
              <a:t>order releases from the MRP </a:t>
            </a:r>
            <a:r>
              <a:rPr lang="en-US" sz="1400" dirty="0" smtClean="0"/>
              <a:t>system.</a:t>
            </a:r>
          </a:p>
          <a:p>
            <a:pPr lvl="0"/>
            <a:r>
              <a:rPr lang="en-US" sz="1400" dirty="0" smtClean="0"/>
              <a:t>Load </a:t>
            </a:r>
            <a:r>
              <a:rPr lang="en-US" sz="1400" dirty="0"/>
              <a:t>information from the work center status </a:t>
            </a:r>
            <a:r>
              <a:rPr lang="en-US" sz="1400" dirty="0" smtClean="0"/>
              <a:t>file that </a:t>
            </a:r>
            <a:r>
              <a:rPr lang="en-US" sz="1400" dirty="0"/>
              <a:t>provides information on available equipment and personnel </a:t>
            </a:r>
            <a:r>
              <a:rPr lang="en-US" sz="1400" dirty="0" smtClean="0"/>
              <a:t>capacities.</a:t>
            </a:r>
          </a:p>
          <a:p>
            <a:pPr lvl="0"/>
            <a:r>
              <a:rPr lang="en-US" sz="1400" dirty="0" smtClean="0"/>
              <a:t>Routing </a:t>
            </a:r>
            <a:r>
              <a:rPr lang="en-US" sz="1400" dirty="0"/>
              <a:t>information from the shop routing file </a:t>
            </a:r>
            <a:r>
              <a:rPr lang="en-US" sz="1400" dirty="0" smtClean="0"/>
              <a:t>that </a:t>
            </a:r>
            <a:r>
              <a:rPr lang="en-US" sz="1400" dirty="0"/>
              <a:t>provides information on the sequence of tasks required to manufacture a </a:t>
            </a:r>
            <a:r>
              <a:rPr lang="en-US" sz="1400" dirty="0" smtClean="0"/>
              <a:t>product.</a:t>
            </a:r>
          </a:p>
          <a:p>
            <a:pPr lvl="0"/>
            <a:r>
              <a:rPr lang="en-US" sz="1400" dirty="0" smtClean="0"/>
              <a:t>Job times.</a:t>
            </a:r>
          </a:p>
          <a:p>
            <a:pPr lvl="0"/>
            <a:r>
              <a:rPr lang="en-US" sz="1400" dirty="0" smtClean="0"/>
              <a:t>Changes </a:t>
            </a:r>
            <a:r>
              <a:rPr lang="en-US" sz="1400" dirty="0"/>
              <a:t>that will modify capacity, provide alternative routings, or change planned </a:t>
            </a:r>
            <a:r>
              <a:rPr lang="en-US" sz="1400" dirty="0" smtClean="0"/>
              <a:t>orders</a:t>
            </a:r>
            <a:r>
              <a:rPr lang="en-US" sz="1400" dirty="0" smtClean="0"/>
              <a:t>.</a:t>
            </a:r>
            <a:endParaRPr lang="en-US" sz="1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86800" y="6629400"/>
            <a:ext cx="457200" cy="22860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9600" y="6553200"/>
            <a:ext cx="7010400" cy="304800"/>
          </a:xfrm>
        </p:spPr>
        <p:txBody>
          <a:bodyPr/>
          <a:lstStyle/>
          <a:p>
            <a:r>
              <a:rPr lang="en-US" dirty="0" err="1" smtClean="0"/>
              <a:t>Venkataraman</a:t>
            </a:r>
            <a:r>
              <a:rPr lang="en-US" dirty="0" smtClean="0"/>
              <a:t> &amp; Pinto, Operations Management, 1e. SAGE, 2018.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697" y="2514600"/>
            <a:ext cx="7669212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170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143000" y="0"/>
            <a:ext cx="7696200" cy="609600"/>
          </a:xfrm>
        </p:spPr>
        <p:txBody>
          <a:bodyPr>
            <a:noAutofit/>
          </a:bodyPr>
          <a:lstStyle/>
          <a:p>
            <a:r>
              <a:rPr lang="en-US" sz="1800" dirty="0"/>
              <a:t>Manufacturing Resource Planning (MRP II</a:t>
            </a:r>
            <a:r>
              <a:rPr lang="en-US" sz="1800" dirty="0" smtClean="0"/>
              <a:t>)—An </a:t>
            </a:r>
            <a:r>
              <a:rPr lang="en-US" sz="1800" dirty="0"/>
              <a:t>Extension of MRP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066800" y="609600"/>
            <a:ext cx="7696200" cy="457200"/>
          </a:xfrm>
        </p:spPr>
        <p:txBody>
          <a:bodyPr>
            <a:noAutofit/>
          </a:bodyPr>
          <a:lstStyle/>
          <a:p>
            <a:pPr lvl="0"/>
            <a:r>
              <a:rPr lang="en-US" sz="1400" dirty="0" smtClean="0"/>
              <a:t>Manufacturing </a:t>
            </a:r>
            <a:r>
              <a:rPr lang="en-US" sz="1400" dirty="0"/>
              <a:t>resource planning (MRP II) is an extension of the closed loop MRP </a:t>
            </a:r>
            <a:r>
              <a:rPr lang="en-US" sz="1400" dirty="0" smtClean="0"/>
              <a:t>system</a:t>
            </a:r>
            <a:r>
              <a:rPr lang="en-US" sz="1400" dirty="0" smtClean="0"/>
              <a:t>.</a:t>
            </a:r>
            <a:endParaRPr lang="en-US" sz="14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86800" y="6629400"/>
            <a:ext cx="457200" cy="22860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9600" y="6629400"/>
            <a:ext cx="7010400" cy="228600"/>
          </a:xfrm>
        </p:spPr>
        <p:txBody>
          <a:bodyPr/>
          <a:lstStyle/>
          <a:p>
            <a:r>
              <a:rPr lang="en-US" dirty="0" err="1" smtClean="0"/>
              <a:t>Venkataraman</a:t>
            </a:r>
            <a:r>
              <a:rPr lang="en-US" dirty="0" smtClean="0"/>
              <a:t> &amp; Pinto, Operations Management, 1e. SAGE, 2018.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066800"/>
            <a:ext cx="5334000" cy="5502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44666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990600" y="228600"/>
            <a:ext cx="7696200" cy="1143000"/>
          </a:xfrm>
        </p:spPr>
        <p:txBody>
          <a:bodyPr>
            <a:noAutofit/>
          </a:bodyPr>
          <a:lstStyle/>
          <a:p>
            <a:r>
              <a:rPr lang="en-US" sz="2400" dirty="0"/>
              <a:t>Benefits of MRP II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990600" y="1295400"/>
            <a:ext cx="7696200" cy="4953000"/>
          </a:xfrm>
        </p:spPr>
        <p:txBody>
          <a:bodyPr>
            <a:noAutofit/>
          </a:bodyPr>
          <a:lstStyle/>
          <a:p>
            <a:pPr lvl="0"/>
            <a:r>
              <a:rPr lang="en-US" sz="2400" dirty="0" smtClean="0"/>
              <a:t>MRP II systems offers a number of benefits to organizations that employ them.</a:t>
            </a:r>
          </a:p>
          <a:p>
            <a:pPr lvl="0"/>
            <a:r>
              <a:rPr lang="en-US" sz="2400" dirty="0" smtClean="0"/>
              <a:t>These benefits are better inventory control, more efficient scheduling, and improved relationships with suppliers.</a:t>
            </a:r>
          </a:p>
          <a:p>
            <a:pPr lvl="0"/>
            <a:r>
              <a:rPr lang="en-US" sz="2400" dirty="0" smtClean="0"/>
              <a:t>MRP II helps the design and engineering function to improve design control, quality, and quality control.</a:t>
            </a:r>
          </a:p>
          <a:p>
            <a:pPr lvl="0"/>
            <a:r>
              <a:rPr lang="en-US" sz="2400" dirty="0" smtClean="0"/>
              <a:t>It aids the finance and accounting functions by reducing working capital for inventory, by improving cash flow through quicker deliveries, and by generating accurate inventory records.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Venkataraman &amp; Pinto, Operations Management, 1e. SAGE, 2018.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9406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990600" y="228600"/>
            <a:ext cx="7696200" cy="1143000"/>
          </a:xfrm>
        </p:spPr>
        <p:txBody>
          <a:bodyPr>
            <a:noAutofit/>
          </a:bodyPr>
          <a:lstStyle/>
          <a:p>
            <a:r>
              <a:rPr lang="en-US" sz="2400" dirty="0"/>
              <a:t>Enterprise Resource Planning (ERP)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990600" y="1295400"/>
            <a:ext cx="7696200" cy="4953000"/>
          </a:xfrm>
        </p:spPr>
        <p:txBody>
          <a:bodyPr>
            <a:noAutofit/>
          </a:bodyPr>
          <a:lstStyle/>
          <a:p>
            <a:pPr lvl="0"/>
            <a:r>
              <a:rPr lang="en-US" sz="2400" dirty="0" smtClean="0"/>
              <a:t>ERP </a:t>
            </a:r>
            <a:r>
              <a:rPr lang="en-US" sz="2400" dirty="0"/>
              <a:t>is an enterprise-wide information system that enables companies to: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 smtClean="0"/>
              <a:t>Integrate </a:t>
            </a:r>
            <a:r>
              <a:rPr lang="en-US" sz="2000" dirty="0"/>
              <a:t>and automate the flow of information across all departments within a </a:t>
            </a:r>
            <a:r>
              <a:rPr lang="en-US" sz="2000" dirty="0" smtClean="0"/>
              <a:t>company</a:t>
            </a:r>
            <a:endParaRPr lang="en-US" sz="2000" dirty="0"/>
          </a:p>
          <a:p>
            <a:pPr marL="914400" lvl="1" indent="-457200">
              <a:buFont typeface="+mj-lt"/>
              <a:buAutoNum type="arabicPeriod"/>
            </a:pPr>
            <a:r>
              <a:rPr lang="en-US" sz="2000" dirty="0" smtClean="0"/>
              <a:t>Standardize </a:t>
            </a:r>
            <a:r>
              <a:rPr lang="en-US" sz="2000" dirty="0"/>
              <a:t>business processes enabling coordination of all resources and activities within the business </a:t>
            </a:r>
            <a:r>
              <a:rPr lang="en-US" sz="2000" dirty="0" smtClean="0"/>
              <a:t>enterprise</a:t>
            </a:r>
            <a:endParaRPr lang="en-US" sz="2000" dirty="0"/>
          </a:p>
          <a:p>
            <a:pPr marL="914400" lvl="1" indent="-457200">
              <a:buFont typeface="+mj-lt"/>
              <a:buAutoNum type="arabicPeriod"/>
            </a:pPr>
            <a:r>
              <a:rPr lang="en-US" sz="2000" dirty="0" smtClean="0"/>
              <a:t>Use </a:t>
            </a:r>
            <a:r>
              <a:rPr lang="en-US" sz="2000" dirty="0"/>
              <a:t>a centralized database with a common computing platform to provide all users with a unified, consistent, </a:t>
            </a:r>
            <a:r>
              <a:rPr lang="en-US" sz="2000" dirty="0" smtClean="0"/>
              <a:t>and uniform environment</a:t>
            </a:r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Venkataraman &amp; Pinto, Operations Management, 1e. SAGE, 2018.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8885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990600" y="152400"/>
            <a:ext cx="7696200" cy="533401"/>
          </a:xfrm>
        </p:spPr>
        <p:txBody>
          <a:bodyPr>
            <a:noAutofit/>
          </a:bodyPr>
          <a:lstStyle/>
          <a:p>
            <a:r>
              <a:rPr lang="en-US" sz="2000" dirty="0"/>
              <a:t>Common Modules in an ERP System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807152" y="1219200"/>
            <a:ext cx="2184448" cy="4953000"/>
          </a:xfrm>
        </p:spPr>
        <p:txBody>
          <a:bodyPr>
            <a:noAutofit/>
          </a:bodyPr>
          <a:lstStyle/>
          <a:p>
            <a:pPr lvl="0"/>
            <a:r>
              <a:rPr lang="en-US" sz="1600" dirty="0" smtClean="0"/>
              <a:t>In </a:t>
            </a:r>
            <a:r>
              <a:rPr lang="en-US" sz="1600" dirty="0"/>
              <a:t>addition to these five modules, many ERP packages include a </a:t>
            </a:r>
            <a:r>
              <a:rPr lang="en-US" sz="1600" dirty="0" smtClean="0"/>
              <a:t>Business Intelligence </a:t>
            </a:r>
            <a:r>
              <a:rPr lang="en-US" sz="1600" dirty="0"/>
              <a:t>(BI) </a:t>
            </a:r>
            <a:r>
              <a:rPr lang="en-US" sz="1600" dirty="0" smtClean="0"/>
              <a:t>module.</a:t>
            </a:r>
          </a:p>
          <a:p>
            <a:pPr lvl="0"/>
            <a:r>
              <a:rPr lang="en-US" sz="1600" dirty="0" smtClean="0"/>
              <a:t>The </a:t>
            </a:r>
            <a:r>
              <a:rPr lang="en-US" sz="1600" dirty="0"/>
              <a:t>tools from this module </a:t>
            </a:r>
            <a:r>
              <a:rPr lang="en-US" sz="1600" dirty="0" smtClean="0"/>
              <a:t>enables </a:t>
            </a:r>
            <a:r>
              <a:rPr lang="en-US" sz="1600" dirty="0"/>
              <a:t>all enterprise personnel to share and analyze the data collected from the various ERP applications to make informed </a:t>
            </a:r>
            <a:r>
              <a:rPr lang="en-US" sz="1600" dirty="0" smtClean="0"/>
              <a:t>decisions.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86800" y="6629400"/>
            <a:ext cx="457200" cy="22860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9600" y="6553200"/>
            <a:ext cx="4343400" cy="304800"/>
          </a:xfrm>
        </p:spPr>
        <p:txBody>
          <a:bodyPr/>
          <a:lstStyle/>
          <a:p>
            <a:r>
              <a:rPr lang="en-US" dirty="0" err="1" smtClean="0"/>
              <a:t>Venkataraman</a:t>
            </a:r>
            <a:r>
              <a:rPr lang="en-US" dirty="0" smtClean="0"/>
              <a:t> &amp; Pinto, Operations Management, 1e. SAGE, 2018.</a:t>
            </a:r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762001"/>
            <a:ext cx="6121352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0219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enkataraman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VenkataramanTheme</Template>
  <TotalTime>7057</TotalTime>
  <Words>1016</Words>
  <Application>Microsoft Office PowerPoint</Application>
  <PresentationFormat>On-screen Show (4:3)</PresentationFormat>
  <Paragraphs>87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VenkataramanTheme</vt:lpstr>
      <vt:lpstr>PowerPoint Presentation</vt:lpstr>
      <vt:lpstr>Chapter 18 Supplement:  Capacity Requirements Planning, Mrp Ii, Erp, and Drp</vt:lpstr>
      <vt:lpstr>Learning Objectives</vt:lpstr>
      <vt:lpstr>Capacity Requirements Planning (CRP)</vt:lpstr>
      <vt:lpstr>The Key Inputs to a CRP System</vt:lpstr>
      <vt:lpstr>Manufacturing Resource Planning (MRP II)—An Extension of MRP</vt:lpstr>
      <vt:lpstr>Benefits of MRP II</vt:lpstr>
      <vt:lpstr>Enterprise Resource Planning (ERP)</vt:lpstr>
      <vt:lpstr>Common Modules in an ERP System</vt:lpstr>
      <vt:lpstr>Benefits of ERP</vt:lpstr>
      <vt:lpstr>ERP for Service Industries</vt:lpstr>
      <vt:lpstr>Impact of MRP, MRP II, and ERP on Supply Chains</vt:lpstr>
      <vt:lpstr>Distribution Requirements Planning (DRP)</vt:lpstr>
      <vt:lpstr>Sustainability and ERP Systems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Ancheta, Katie</dc:creator>
  <cp:lastModifiedBy>Wright, Jennie</cp:lastModifiedBy>
  <cp:revision>344</cp:revision>
  <dcterms:created xsi:type="dcterms:W3CDTF">2006-08-16T00:00:00Z</dcterms:created>
  <dcterms:modified xsi:type="dcterms:W3CDTF">2017-01-06T13:21:21Z</dcterms:modified>
</cp:coreProperties>
</file>